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602" r:id="rId2"/>
    <p:sldId id="616" r:id="rId3"/>
    <p:sldId id="605" r:id="rId4"/>
    <p:sldId id="256" r:id="rId5"/>
    <p:sldId id="263" r:id="rId6"/>
    <p:sldId id="576" r:id="rId7"/>
    <p:sldId id="577" r:id="rId8"/>
    <p:sldId id="607" r:id="rId9"/>
    <p:sldId id="606" r:id="rId10"/>
    <p:sldId id="617" r:id="rId11"/>
    <p:sldId id="608" r:id="rId12"/>
    <p:sldId id="618" r:id="rId13"/>
    <p:sldId id="619" r:id="rId14"/>
    <p:sldId id="620" r:id="rId15"/>
    <p:sldId id="351" r:id="rId16"/>
    <p:sldId id="463" r:id="rId17"/>
    <p:sldId id="61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E1E1E1"/>
    <a:srgbClr val="9CBD8D"/>
    <a:srgbClr val="D5E3CF"/>
    <a:srgbClr val="8C1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09" autoAdjust="0"/>
    <p:restoredTop sz="91441" autoAdjust="0"/>
  </p:normalViewPr>
  <p:slideViewPr>
    <p:cSldViewPr snapToGrid="0">
      <p:cViewPr varScale="1">
        <p:scale>
          <a:sx n="75" d="100"/>
          <a:sy n="75" d="100"/>
        </p:scale>
        <p:origin x="66" y="3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6-30T06:54:14.082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 contextRef="#ctx0" brushRef="#br0">17 776 120 0,'-13'-28'46'0,"9"24"-35"0,8-3-2 16,-4-1-2-16,4 4-8 15,1-8-1-15,3 0 12 16,1 1 7-16,4-5 3 16,5-3 0-16,4-1-6 15,9-7-1-15,4 0-8 16,9-1-1-16,4 5 0 0,4-4 0 0,6 3 0 16,12 1-2-16,-4 3 1 15,4 1-4-15,0-1 0 16,0 1 10-16,0-1 3 15,1 5-3-15,-1-1-1 16,4 1-4-16,1 3-1 16,-1 4-3-16,1 4-1 15,0 0 1-15,-1 4 2 16,1 4-3-16,4 4 0 16,0 4 3-16,0-1 1 15,-5 1-1-15,1 0 1 16,-5-1-4-16,5 1 0 0,-1 4-1 15,5 3 0-15,0 1 2 16,0 3 0-16,0-3 0 16,0-1 0-16,4 1 0 15,1-5 0-15,4 1 2 16,-5-4 1-16,0-1-4 16,1 1 1-16,-5-4 0 15,0 0 0-15,-5-1 2 16,5 1 1-16,0 0-1 15,4 0 1-15,1-1-4 16,-1-3 0-16,1 0-1 16,-6 0 0-16,1 0 2 15,5-4 2-15,-5 0-1 0,0-4 2 16,0 0-2-16,0-4 2 16,0-3 0-16,0-1 1 15,-5-3 0-15,1-5 2 16,-1 1-3-16,1-5 0 15,0 1 1-15,-1-5 2 16,1 5-3-16,-1-4-2 16,1 3 2-16,-5-3 0 15,-4 0 1-15,0-1 2 16,0-3-3-16,-5 4-2 16,5 0 0-16,0-1-1 15,-1-3 0-15,1 8 0 16,0-1-3-16,-5 5 2 15,1-1 1-15,-5 5 0 0,4 3 0 16,1 0 0-16,-1 5-3 16,5-1 2-16,9 0 3 15,-5 4 1-15,0 0-4 16,0 0-1-16,0 4 3 16,14 0 1-16,-1 4 0 15,-4 0 1-15,4 4 0 16,1 0 3-16,-1-4-5 15,5 3-1-15,0-3-5 16,-1 8 1-16,10 0 4 16,-1-1 2-16,1 1 4 15,-5 4 1-15,5-1-6 16,-1 5-2-16,1-1 2 0,-1 1 1 16,1-5-3-16,-1 5-1 15,1-1 3-15,-1 1 1 16,1-5-3-16,-5 1-1 15,0 0 1-15,0-1 2 16,5 1 0-16,-5-1 2 16,0 1-2-16,0-4-1 15,0-4 1-15,0-8-1 16,0 3 0-16,1-3 0 16,-6 0 0-16,5 0 0 15,1 0 0-15,-6-3 0 16,-3-5 0-16,3 0 2 15,-3 0-1-15,-1 4-1 0,0-4-2 16,1 1 1-16,-1-1 3 16,-4 0 1-16,0 0-4 15,0 0 1-15,0 1 0 16,4 3 2-16,-4 0-3 16,-4 4 0-16,4 0 1 15,-4 0 0-15,-5-4 2 16,4 4 1-16,1-4-4 15,4 4 1-15,0 0 0 16,0 4 0-16,0 4 0 16,4 0 2-16,-4-5-1 15,0 1-1-15,9 0-2 16,-9-4 1-16,0 0 1 0,4 4 2 16,-4 0-1-16,0 0-1 15,0 0 1-15,0 0-1 16,0 0 0-16,0 3 0 15,-4 1 0-15,4 4 2 16,-5 4-1-16,-4-1-1 16,9 1 1-16,-9-1-1 15,1 1 0-15,-6-4 0 16,1-1 0-16,0 1 2 16,0 4-1-16,4-5 2 15,-4 1-2-15,0-4-1 16,4 0-2-16,-4-4 1 15,-18-4 3-15,22-4 1 16,0 0 1-16,-4-4 0 0,0-4 0 16,0 1 2-16,4-1-5 15,-4-4-1-15,0 5 0 16,-1-5 2-16,6 0-1 16,-6-3-1-16,1-1 3 15,-4 5 0-15,3-1-4 16,1 4 1-16,0 5 0 15,0-1 2-15,0 0-1 16,0 4-1-16,-5 0 3 16,0 0 0-16,1 0 1 15,4 1 0-15,-1-1-5 16,1 4 1-16,0 0 0 16,0 0 0-16,-5 4 0 0,1-1 0 15,3 1 0-15,-3-4 2 16,-1 4-1-16,1 0 2 15,4 0-4-15,-1 0 0 16,1 0 1-16,0 4 0 16,0-1-3-16,0 1 2 15,-1 0 1-15,6 0 2 16,-6-4-1-16,1 0-1 16,4 0-2-16,1 3 1 15,-1 1 1-15,-4 0 2 16,-1-4-1-16,6 4-1 15,-1-4 1-15,-9-1 1 16,5 1-1-16,0-4 2 0,0 0-4 16,-1 0 0-16,6 0 3 15,-6 0 1-15,1 0-4 16,4 0 1-16,1-4 2 16,-6 1 3-16,1-5-4 15,0 0-1-15,0-4 0 16,0 4 2-16,4 1 1 15,-4 3 1-15,0 0-2 16,-1 0 1-16,1 0-2 16,0 0-1-16,0-4 1 15,-5 1 1-15,5 3 1 16,-5-4 1-16,10 4 0 16,-6 4 2-16,-3 0-3 15,-1 0-2-15,1 0 0 0,-1 4-1 16,1 0 0-16,-5 0 0 15,4 0 0-15,0-1 0 16,1 1 0-16,4 4 0 16,-1 4 0-16,1 3 0 15,0 5-3-15,4-1 2 16,0-3 1-16,1 0 2 16,8 3-1-16,-5-3 2 15,1-1-2-15,-1 1-1 16,1 0 1-16,0-5-1 15,4 1 0-15,-1 0 0 16,1-8 0-16,5 7 0 16,-1-11 2-16,1 4 1 0,-5-4 1 15,-1-4 0-15,1 0-2 16,5-3-2-16,-1 7-2 16,1-4 1-16,-1 0 3 15,0 0 1-15,-4 0-1 16,0 0-2-16,5-4 3 15,-5 0 0-15,8 1-1 16,-3-1 1-16,-1 0-2 16,0 0-1-16,-4 0 1 15,5 1 1-15,-5-1-1 16,0 0 2-16,0 0 0 16,0-3 1-16,0-1-5 15,-5 4 1-15,9 0 0 16,-8 4 2-16,0 0-3 0,-1 1 0 15,1-1 1-15,-1 0 2 16,5 0-3-16,-4 0 0 16,8 0 3-16,-8 4 1 15,-1 4-1-15,-3 0-2 16,3 0-2-16,-4 0-1 16,1 0 2-16,3 3 2 15,1 1-2-15,-1 0 0 16,-3 0 1-16,-1 3 0 15,-9-3 0-15,14 4 0 16,-5-4 0-16,-4 3 2 16,8 1-3-16,1 0 0 0,0-4-1 15,-1-1 0-15,1 1 2 16,-9-4 0-16,-1 0 4 16,-3-4 2-16,12 0-2 15,-12 0-3-15,12-4-3 16,-3 0 1-16,-1 0-1 15,-4 0 0-15,-5-3 6 16,-4 3 2-16,4-4-2 16,1 0-3-16,-5-4 0 15,-9 1 1-15,18-1-3 16,-13 0 0-16,-10 5 1 16,19-1 0-16,4 0 0 15,-14 4 2-15,5 4 1 16,5 0 1-16,-10 0-5 0,1 4 1 15,4 0 2-15,0 0 1 16,0 0-4-16,-4 3 1 16,8 1 2-16,9 4 1 15,-8 0-4-15,-1 3 1 16,-4-3 0-16,0 0 0 16,-8-1 0-16,-5-3 2 15,-1 0-3-15,6 0 0 16,-5 0 1-16,-5-8 0 15,-4 7-3-15,5-7 0 16,-5 0-5-16,-9-7-2 16,-8 7-26-16,-1-4-9 15,-8-8-59-15,-27-4-22 0,-34-3 1 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5A372-E219-4A47-9B57-DAB16DC91C8E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9ABA3-72B8-441F-AA9B-D3737D2CB9D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5286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255702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1846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95067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73714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6642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5204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1624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9509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64923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72430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64657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90344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8945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1/07/2020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Refraction</a:t>
            </a:r>
            <a:endParaRPr lang="en-AU" sz="2800" b="1" dirty="0"/>
          </a:p>
          <a:p>
            <a:r>
              <a:rPr lang="en-AU" sz="2800" dirty="0" smtClean="0"/>
              <a:t>When light rays enter a denser material, such as water from air, the light slows down and is bent towards the normal.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 smtClean="0"/>
          </a:p>
          <a:p>
            <a:r>
              <a:rPr lang="en-AU" sz="2800" dirty="0" smtClean="0"/>
              <a:t>What happens to light rays when they pass from into a less dense material?</a:t>
            </a:r>
          </a:p>
          <a:p>
            <a:endParaRPr lang="en-AU" sz="2800" dirty="0"/>
          </a:p>
          <a:p>
            <a:r>
              <a:rPr lang="en-AU" sz="2800" dirty="0" smtClean="0"/>
              <a:t>Why does the light bend this way?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076" y="3724402"/>
            <a:ext cx="5952076" cy="302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59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2695575"/>
            <a:ext cx="5137528" cy="24399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The lens in the camera is a convex lens. 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The lens is converging the light rays to form an image on the film in the camera.</a:t>
            </a:r>
            <a:endParaRPr lang="en-AU" sz="2800" dirty="0">
              <a:solidFill>
                <a:srgbClr val="00B0F0"/>
              </a:solidFill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206486"/>
              </p:ext>
            </p:extLst>
          </p:nvPr>
        </p:nvGraphicFramePr>
        <p:xfrm>
          <a:off x="1244" y="830358"/>
          <a:ext cx="5315036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31503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Images</a:t>
                      </a:r>
                      <a:r>
                        <a:rPr lang="en-AU" sz="2400" baseline="0" dirty="0" smtClean="0"/>
                        <a:t> Formed With Lenses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Identify the type of lens used.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Describe what the lens does to light rays passing through it: converges or diverges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621" y="2140998"/>
            <a:ext cx="5879794" cy="262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44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2695575"/>
            <a:ext cx="5137528" cy="17131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This is a concave lens. 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The lens is diverging the light rays so they cover a wider area.</a:t>
            </a:r>
            <a:endParaRPr lang="en-AU" sz="2800" dirty="0">
              <a:solidFill>
                <a:srgbClr val="00B0F0"/>
              </a:solidFill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206486"/>
              </p:ext>
            </p:extLst>
          </p:nvPr>
        </p:nvGraphicFramePr>
        <p:xfrm>
          <a:off x="1244" y="830358"/>
          <a:ext cx="5315036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31503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Images</a:t>
                      </a:r>
                      <a:r>
                        <a:rPr lang="en-AU" sz="2400" baseline="0" dirty="0" smtClean="0"/>
                        <a:t> Formed With Lenses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Identify the type of lens used.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Describe what the lens does to light rays passing through it: converges or diverges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5604" y="2153949"/>
            <a:ext cx="5608545" cy="26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86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2695575"/>
            <a:ext cx="5137528" cy="17131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>
                <a:solidFill>
                  <a:srgbClr val="00B0F0"/>
                </a:solidFill>
                <a:latin typeface="+mn-lt"/>
              </a:rPr>
              <a:t>The lens in </a:t>
            </a: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is </a:t>
            </a:r>
            <a:r>
              <a:rPr lang="en-AU" sz="2800" dirty="0">
                <a:solidFill>
                  <a:srgbClr val="00B0F0"/>
                </a:solidFill>
                <a:latin typeface="+mn-lt"/>
              </a:rPr>
              <a:t>a convex lens.  </a:t>
            </a:r>
          </a:p>
          <a:p>
            <a:pPr>
              <a:spcAft>
                <a:spcPts val="1200"/>
              </a:spcAft>
            </a:pPr>
            <a:r>
              <a:rPr lang="en-AU" sz="2800" dirty="0">
                <a:solidFill>
                  <a:srgbClr val="00B0F0"/>
                </a:solidFill>
                <a:latin typeface="+mn-lt"/>
              </a:rPr>
              <a:t>The lens is converging the light rays to </a:t>
            </a: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a single point, causing the paper to burn.</a:t>
            </a:r>
            <a:endParaRPr lang="en-AU" sz="2800" dirty="0">
              <a:solidFill>
                <a:srgbClr val="00B0F0"/>
              </a:solidFill>
              <a:latin typeface="+mn-lt"/>
              <a:sym typeface="Wingdings" panose="05000000000000000000" pitchFamily="2" charset="2"/>
            </a:endParaRP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.</a:t>
            </a:r>
            <a:endParaRPr lang="en-AU" sz="2800" dirty="0">
              <a:solidFill>
                <a:srgbClr val="00B0F0"/>
              </a:solidFill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206486"/>
              </p:ext>
            </p:extLst>
          </p:nvPr>
        </p:nvGraphicFramePr>
        <p:xfrm>
          <a:off x="1244" y="830358"/>
          <a:ext cx="5315036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31503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Images</a:t>
                      </a:r>
                      <a:r>
                        <a:rPr lang="en-AU" sz="2400" baseline="0" dirty="0" smtClean="0"/>
                        <a:t> Formed With Lenses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Identify the type of lens used.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Describe what the lens does to light rays passing through it: converges or diverges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693" y="2094861"/>
            <a:ext cx="5439956" cy="3347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29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2695575"/>
            <a:ext cx="5137528" cy="333840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>
                <a:solidFill>
                  <a:srgbClr val="00B0F0"/>
                </a:solidFill>
                <a:latin typeface="+mn-lt"/>
              </a:rPr>
              <a:t>The lens in the </a:t>
            </a: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eye is </a:t>
            </a:r>
            <a:r>
              <a:rPr lang="en-AU" sz="2800" dirty="0">
                <a:solidFill>
                  <a:srgbClr val="00B0F0"/>
                </a:solidFill>
                <a:latin typeface="+mn-lt"/>
              </a:rPr>
              <a:t>a convex lens.  </a:t>
            </a:r>
          </a:p>
          <a:p>
            <a:pPr>
              <a:spcAft>
                <a:spcPts val="1200"/>
              </a:spcAft>
            </a:pPr>
            <a:r>
              <a:rPr lang="en-AU" sz="2800" dirty="0">
                <a:solidFill>
                  <a:srgbClr val="00B0F0"/>
                </a:solidFill>
                <a:latin typeface="+mn-lt"/>
              </a:rPr>
              <a:t>The lens is converging the light rays to form an image on the </a:t>
            </a: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back of the eye.</a:t>
            </a:r>
            <a:endParaRPr lang="en-AU" sz="2800" dirty="0">
              <a:solidFill>
                <a:srgbClr val="00B0F0"/>
              </a:solidFill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206486"/>
              </p:ext>
            </p:extLst>
          </p:nvPr>
        </p:nvGraphicFramePr>
        <p:xfrm>
          <a:off x="1244" y="830358"/>
          <a:ext cx="5315036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31503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Images</a:t>
                      </a:r>
                      <a:r>
                        <a:rPr lang="en-AU" sz="2400" baseline="0" dirty="0" smtClean="0"/>
                        <a:t> Formed With Lenses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Identify the type of lens used.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Describe what the lens does to light rays passing through it: converges or diverges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790" y="2217745"/>
            <a:ext cx="5824204" cy="302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680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2695575"/>
            <a:ext cx="5137528" cy="17131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This is a concave lens.  </a:t>
            </a:r>
          </a:p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The lens is diverging the light rays before they enter the eye to correct short sightedness.</a:t>
            </a:r>
            <a:endParaRPr lang="en-AU" sz="2800" dirty="0">
              <a:solidFill>
                <a:srgbClr val="00B0F0"/>
              </a:solidFill>
              <a:latin typeface="+mn-lt"/>
              <a:sym typeface="Wingdings" panose="05000000000000000000" pitchFamily="2" charset="2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206486"/>
              </p:ext>
            </p:extLst>
          </p:nvPr>
        </p:nvGraphicFramePr>
        <p:xfrm>
          <a:off x="1244" y="830358"/>
          <a:ext cx="5315036" cy="150966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31503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Images</a:t>
                      </a:r>
                      <a:r>
                        <a:rPr lang="en-AU" sz="2400" baseline="0" dirty="0" smtClean="0"/>
                        <a:t> Formed With Lenses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Identify the type of lens used.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AU" sz="2000" b="0" baseline="0" dirty="0" smtClean="0"/>
                        <a:t>Describe what the lens does to light rays passing through it: converges or diverges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0679" y="148208"/>
            <a:ext cx="5853571" cy="6406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982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014888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0457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Light </a:t>
            </a:r>
            <a:r>
              <a:rPr lang="en-AU" sz="2800" dirty="0" smtClean="0"/>
              <a:t>refracts through lenses </a:t>
            </a:r>
            <a:r>
              <a:rPr lang="en-AU" sz="2800" dirty="0"/>
              <a:t>in predictable ways, producing different types of images.</a:t>
            </a:r>
          </a:p>
          <a:p>
            <a:endParaRPr lang="en-AU" sz="2800" dirty="0"/>
          </a:p>
          <a:p>
            <a:r>
              <a:rPr lang="en-AU" sz="2800" dirty="0" smtClean="0"/>
              <a:t>Lenses </a:t>
            </a:r>
            <a:r>
              <a:rPr lang="en-AU" sz="2800" dirty="0"/>
              <a:t>have many applications: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They can be used to magnify an image so you can see detail more clearly.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/>
              <a:t>They can be used to project images onto a screen.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They can be used to correct vision problems.</a:t>
            </a:r>
            <a:endParaRPr lang="en-AU" sz="28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409268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311405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2983"/>
            <a:ext cx="11936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Why are lenses made of a transparent material?</a:t>
            </a:r>
            <a:endParaRPr lang="en-AU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1817928"/>
            <a:ext cx="2311405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22456"/>
            <a:ext cx="11451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What happens to light as it passes through a lens?</a:t>
            </a:r>
            <a:endParaRPr lang="en-AU" sz="28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20657D86-99B7-4295-994D-BA25464B1A90}"/>
              </a:ext>
            </a:extLst>
          </p:cNvPr>
          <p:cNvSpPr txBox="1"/>
          <p:nvPr/>
        </p:nvSpPr>
        <p:spPr>
          <a:xfrm>
            <a:off x="0" y="3527154"/>
            <a:ext cx="2311405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96E3605-FFA2-4D3E-988D-BB783EB6FD9F}"/>
              </a:ext>
            </a:extLst>
          </p:cNvPr>
          <p:cNvSpPr txBox="1"/>
          <p:nvPr/>
        </p:nvSpPr>
        <p:spPr>
          <a:xfrm>
            <a:off x="-1" y="4111929"/>
            <a:ext cx="67654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A telescope has two lenses: the objective lens and the eyepiece lens. </a:t>
            </a:r>
          </a:p>
          <a:p>
            <a:endParaRPr lang="en-AU" sz="2800" dirty="0"/>
          </a:p>
          <a:p>
            <a:r>
              <a:rPr lang="en-AU" sz="2800" dirty="0" smtClean="0"/>
              <a:t>Using the diagram to describe each type of lens and what it does to the light.</a:t>
            </a:r>
            <a:endParaRPr lang="en-AU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357" y="3232377"/>
            <a:ext cx="5761015" cy="234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82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3895468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584775"/>
            <a:ext cx="1211238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 smtClean="0"/>
              <a:t>Complete the questions below on your device or in your book.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Explain the difference between a concave and a convex lens.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Draw a diagram of a each type of lens, showing what happens to parallel light rays passing through them.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Describe how concave </a:t>
            </a:r>
            <a:r>
              <a:rPr lang="en-AU" sz="2800" dirty="0"/>
              <a:t>lenses </a:t>
            </a:r>
            <a:r>
              <a:rPr lang="en-AU" sz="2800" dirty="0" smtClean="0"/>
              <a:t>are useful in everyday life.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Describe how convex lens are useful in everyday life.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Copy and complete the table below:</a:t>
            </a:r>
          </a:p>
          <a:p>
            <a:endParaRPr lang="en-AU" sz="28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374287"/>
              </p:ext>
            </p:extLst>
          </p:nvPr>
        </p:nvGraphicFramePr>
        <p:xfrm>
          <a:off x="1947734" y="3724123"/>
          <a:ext cx="8127999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7765"/>
                <a:gridCol w="2210078"/>
                <a:gridCol w="2210078"/>
                <a:gridCol w="2210078"/>
              </a:tblGrid>
              <a:tr h="37084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Magnified or Diminished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Upright or Inverted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Real</a:t>
                      </a:r>
                      <a:r>
                        <a:rPr lang="en-AU" baseline="0" dirty="0" smtClean="0"/>
                        <a:t> World Example</a:t>
                      </a:r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Concave lens (any distance)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 smtClean="0"/>
                    </a:p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Convex</a:t>
                      </a:r>
                      <a:r>
                        <a:rPr lang="en-AU" baseline="0" dirty="0" smtClean="0"/>
                        <a:t> lens (close)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Convex lens (far away)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48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6086422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Skill Development/Guided Practice</a:t>
            </a:r>
            <a:endParaRPr lang="en-AU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937380" y="4680849"/>
            <a:ext cx="8062422" cy="23414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Light is passing from a medium </a:t>
            </a:r>
            <a:r>
              <a:rPr lang="en-AU" sz="2800" dirty="0">
                <a:solidFill>
                  <a:srgbClr val="00B0F0"/>
                </a:solidFill>
                <a:latin typeface="+mn-lt"/>
              </a:rPr>
              <a:t>with </a:t>
            </a: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a _____ refractive </a:t>
            </a:r>
            <a:r>
              <a:rPr lang="en-AU" sz="2800" dirty="0">
                <a:solidFill>
                  <a:srgbClr val="00B0F0"/>
                </a:solidFill>
                <a:latin typeface="+mn-lt"/>
              </a:rPr>
              <a:t>index to </a:t>
            </a:r>
            <a:r>
              <a:rPr lang="en-AU" sz="2800" dirty="0" smtClean="0">
                <a:solidFill>
                  <a:srgbClr val="00B0F0"/>
                </a:solidFill>
                <a:latin typeface="+mn-lt"/>
              </a:rPr>
              <a:t>one with a _____ refractive </a:t>
            </a:r>
            <a:r>
              <a:rPr lang="en-AU" sz="2800" dirty="0">
                <a:solidFill>
                  <a:srgbClr val="00B0F0"/>
                </a:solidFill>
                <a:latin typeface="+mn-lt"/>
              </a:rPr>
              <a:t>index.</a:t>
            </a:r>
          </a:p>
          <a:p>
            <a:pPr>
              <a:spcAft>
                <a:spcPts val="1200"/>
              </a:spcAft>
            </a:pPr>
            <a:r>
              <a:rPr lang="en-AU" sz="2800" dirty="0">
                <a:solidFill>
                  <a:srgbClr val="00B0F0"/>
                </a:solidFill>
                <a:latin typeface="+mn-lt"/>
                <a:sym typeface="Wingdings" panose="05000000000000000000" pitchFamily="2" charset="2"/>
              </a:rPr>
              <a:t>The light will </a:t>
            </a:r>
            <a:r>
              <a:rPr lang="en-AU" sz="2800" dirty="0" smtClean="0">
                <a:solidFill>
                  <a:srgbClr val="00B0F0"/>
                </a:solidFill>
                <a:latin typeface="+mn-lt"/>
                <a:sym typeface="Wingdings" panose="05000000000000000000" pitchFamily="2" charset="2"/>
              </a:rPr>
              <a:t>_____ and </a:t>
            </a:r>
            <a:r>
              <a:rPr lang="en-AU" sz="2800" dirty="0">
                <a:solidFill>
                  <a:srgbClr val="00B0F0"/>
                </a:solidFill>
                <a:latin typeface="+mn-lt"/>
                <a:sym typeface="Wingdings" panose="05000000000000000000" pitchFamily="2" charset="2"/>
              </a:rPr>
              <a:t>bend </a:t>
            </a:r>
            <a:r>
              <a:rPr lang="en-AU" sz="2800" dirty="0" smtClean="0">
                <a:solidFill>
                  <a:srgbClr val="00B0F0"/>
                </a:solidFill>
                <a:latin typeface="+mn-lt"/>
                <a:sym typeface="Wingdings" panose="05000000000000000000" pitchFamily="2" charset="2"/>
              </a:rPr>
              <a:t>_____ </a:t>
            </a:r>
            <a:r>
              <a:rPr lang="en-AU" sz="2800" dirty="0">
                <a:solidFill>
                  <a:srgbClr val="00B0F0"/>
                </a:solidFill>
                <a:latin typeface="+mn-lt"/>
                <a:sym typeface="Wingdings" panose="05000000000000000000" pitchFamily="2" charset="2"/>
              </a:rPr>
              <a:t>from the normal.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1244" y="830358"/>
          <a:ext cx="6969700" cy="2377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9697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2942">
                <a:tc>
                  <a:txBody>
                    <a:bodyPr/>
                    <a:lstStyle/>
                    <a:p>
                      <a:r>
                        <a:rPr lang="en-AU" sz="2400" dirty="0" smtClean="0"/>
                        <a:t>Describing Refraction</a:t>
                      </a:r>
                      <a:endParaRPr lang="en-AU" sz="20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052462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Identify the refractive indices of the substances.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AU" sz="2000" b="0" baseline="0" dirty="0" smtClean="0"/>
                        <a:t>State the change in refractive index: high to low / low to high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 startAt="3"/>
                        <a:tabLst/>
                        <a:defRPr/>
                      </a:pPr>
                      <a:r>
                        <a:rPr lang="en-AU" sz="2000" b="0" baseline="0" dirty="0" smtClean="0"/>
                        <a:t>Explain what happens to the speed of the light and which way it bends.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AU" sz="2000" b="0" baseline="0" dirty="0" smtClean="0"/>
                        <a:t>             Light slows down = bends towards normal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AU" sz="2000" b="0" baseline="0" dirty="0" smtClean="0"/>
                        <a:t>             Light speeds up = bends away form normal       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286539" y="3406087"/>
          <a:ext cx="3199555" cy="31089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79860"/>
                <a:gridCol w="161969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2400" dirty="0" smtClean="0"/>
                        <a:t>Substance</a:t>
                      </a:r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400" smtClean="0"/>
                        <a:t>Refractive Index</a:t>
                      </a:r>
                      <a:endParaRPr lang="en-AU" sz="24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2400" dirty="0" smtClean="0"/>
                        <a:t>Air</a:t>
                      </a:r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400" dirty="0" smtClean="0"/>
                        <a:t>1.00</a:t>
                      </a:r>
                      <a:endParaRPr lang="en-AU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2400" smtClean="0"/>
                        <a:t>Water</a:t>
                      </a:r>
                      <a:endParaRPr lang="en-A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400" dirty="0" smtClean="0"/>
                        <a:t>1.33</a:t>
                      </a:r>
                      <a:endParaRPr lang="en-AU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2400" smtClean="0"/>
                        <a:t>Perspex</a:t>
                      </a:r>
                      <a:endParaRPr lang="en-A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400" dirty="0" smtClean="0"/>
                        <a:t>1.49</a:t>
                      </a:r>
                      <a:endParaRPr lang="en-AU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2400" smtClean="0"/>
                        <a:t>Glass</a:t>
                      </a:r>
                      <a:endParaRPr lang="en-AU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400" dirty="0" smtClean="0"/>
                        <a:t>1.53</a:t>
                      </a:r>
                      <a:endParaRPr lang="en-AU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2400" dirty="0" smtClean="0"/>
                        <a:t>Diamond</a:t>
                      </a:r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400" dirty="0" smtClean="0"/>
                        <a:t>2.42</a:t>
                      </a:r>
                      <a:endParaRPr lang="en-AU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itle 1"/>
          <p:cNvSpPr txBox="1">
            <a:spLocks/>
          </p:cNvSpPr>
          <p:nvPr/>
        </p:nvSpPr>
        <p:spPr>
          <a:xfrm>
            <a:off x="7073304" y="1314854"/>
            <a:ext cx="3911100" cy="23414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AU" sz="2800" dirty="0" smtClean="0">
                <a:latin typeface="+mn-lt"/>
                <a:sym typeface="Wingdings" panose="05000000000000000000" pitchFamily="2" charset="2"/>
              </a:rPr>
              <a:t>Explain what happens to light as it passes from a diamond back into air.</a:t>
            </a:r>
            <a:endParaRPr lang="en-AU" sz="2800" dirty="0">
              <a:latin typeface="+mn-lt"/>
              <a:sym typeface="Wingdings" panose="05000000000000000000" pitchFamily="2" charset="2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11909" t="10291" r="11300" b="29575"/>
          <a:stretch/>
        </p:blipFill>
        <p:spPr>
          <a:xfrm>
            <a:off x="7677449" y="2639094"/>
            <a:ext cx="2880705" cy="184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520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 smtClean="0"/>
              <a:t>Daily Review</a:t>
            </a:r>
            <a:endParaRPr lang="en-AU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-1" y="732983"/>
            <a:ext cx="1198615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Depth Illusions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Light reflects off underwater objects and moves from water, </a:t>
            </a:r>
            <a:r>
              <a:rPr lang="en-AU" sz="2800" dirty="0" smtClean="0"/>
              <a:t>through air.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Water is more dense than air, so has a higher refractive index.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Light is bent </a:t>
            </a:r>
            <a:r>
              <a:rPr lang="en-AU" sz="2800" b="1" dirty="0"/>
              <a:t>away</a:t>
            </a:r>
            <a:r>
              <a:rPr lang="en-AU" sz="2800" dirty="0"/>
              <a:t> from the normal when it leaves the water.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When </a:t>
            </a:r>
            <a:r>
              <a:rPr lang="en-AU" sz="2800" dirty="0"/>
              <a:t>the refracted light reaches your eyes, your </a:t>
            </a:r>
            <a:r>
              <a:rPr lang="en-AU" sz="2800" dirty="0" smtClean="0"/>
              <a:t>brain			 </a:t>
            </a:r>
            <a:r>
              <a:rPr lang="en-AU" sz="2800" dirty="0"/>
              <a:t>traces the light rays back in a straight line.</a:t>
            </a:r>
          </a:p>
          <a:p>
            <a:endParaRPr lang="en-AU" sz="2800" dirty="0" smtClean="0"/>
          </a:p>
          <a:p>
            <a:r>
              <a:rPr lang="en-AU" sz="2800" dirty="0" smtClean="0"/>
              <a:t>Copy and complete the diagram to show why a fish appears			 closer to the surface than it really is.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9327260" y="1923972"/>
            <a:ext cx="4050268" cy="3520734"/>
            <a:chOff x="7935884" y="3131127"/>
            <a:chExt cx="4050268" cy="3520734"/>
          </a:xfrm>
        </p:grpSpPr>
        <p:grpSp>
          <p:nvGrpSpPr>
            <p:cNvPr id="6" name="Group 5"/>
            <p:cNvGrpSpPr/>
            <p:nvPr/>
          </p:nvGrpSpPr>
          <p:grpSpPr>
            <a:xfrm>
              <a:off x="7935884" y="5567045"/>
              <a:ext cx="4050268" cy="1084816"/>
              <a:chOff x="7808422" y="4918652"/>
              <a:chExt cx="4050268" cy="1084816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7808422" y="4918652"/>
                <a:ext cx="4050268" cy="2075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8075861" y="5126182"/>
                <a:ext cx="202813" cy="87728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sp>
          <p:nvSpPr>
            <p:cNvPr id="7" name="Oval 6"/>
            <p:cNvSpPr/>
            <p:nvPr/>
          </p:nvSpPr>
          <p:spPr>
            <a:xfrm>
              <a:off x="8567651" y="3131127"/>
              <a:ext cx="509847" cy="52647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8" name="Straight Connector 7"/>
            <p:cNvCxnSpPr>
              <a:stCxn id="7" idx="4"/>
            </p:cNvCxnSpPr>
            <p:nvPr/>
          </p:nvCxnSpPr>
          <p:spPr>
            <a:xfrm flipH="1">
              <a:off x="8822574" y="3657600"/>
              <a:ext cx="1" cy="134112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8567651" y="4982095"/>
              <a:ext cx="254924" cy="5849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8822574" y="4998720"/>
              <a:ext cx="254924" cy="58495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567651" y="4019060"/>
              <a:ext cx="554182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8642466" y="3299922"/>
              <a:ext cx="105294" cy="10529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3" name="Oval 12"/>
            <p:cNvSpPr/>
            <p:nvPr/>
          </p:nvSpPr>
          <p:spPr>
            <a:xfrm>
              <a:off x="8865254" y="3309425"/>
              <a:ext cx="105294" cy="10529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798" y="6135139"/>
            <a:ext cx="703895" cy="45829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/>
              <p14:cNvContentPartPr/>
              <p14:nvPr/>
            </p14:nvContentPartPr>
            <p14:xfrm>
              <a:off x="3385864" y="5304846"/>
              <a:ext cx="9935640" cy="2797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3624" y="5283606"/>
                <a:ext cx="9970560" cy="31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974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 w="38100">
            <a:solidFill>
              <a:srgbClr val="00B0F0"/>
            </a:solidFill>
          </a:ln>
        </p:spPr>
        <p:txBody>
          <a:bodyPr anchor="ctr"/>
          <a:lstStyle/>
          <a:p>
            <a:r>
              <a:rPr lang="en-AU" dirty="0" smtClean="0"/>
              <a:t>Lenses</a:t>
            </a:r>
            <a:br>
              <a:rPr lang="en-AU" dirty="0" smtClean="0"/>
            </a:br>
            <a:r>
              <a:rPr lang="en-AU" sz="3200" dirty="0" smtClean="0"/>
              <a:t>Year 9 Physics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2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3590904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23210"/>
            <a:ext cx="4498548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591425"/>
              </p:ext>
            </p:extLst>
          </p:nvPr>
        </p:nvGraphicFramePr>
        <p:xfrm>
          <a:off x="9328245" y="244761"/>
          <a:ext cx="2605964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learn?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-1" y="732983"/>
            <a:ext cx="95810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Identify the different types of lenses.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Describe the types of images formed from lenses.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" y="3207985"/>
            <a:ext cx="672084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800" dirty="0" smtClean="0"/>
              <a:t>A magnifying glass is a type of lens.</a:t>
            </a:r>
          </a:p>
          <a:p>
            <a:endParaRPr lang="en-AU" sz="2800" dirty="0"/>
          </a:p>
          <a:p>
            <a:r>
              <a:rPr lang="en-AU" sz="2800" dirty="0" smtClean="0"/>
              <a:t>Think, pair, share:  What does a magnifying glass do?  What other pieces of equipment have a similar function?</a:t>
            </a:r>
            <a:endParaRPr lang="en-AU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631" y="3207984"/>
            <a:ext cx="5043578" cy="336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18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32983"/>
            <a:ext cx="946925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Lenses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 lens is a curved piece of transparent material, such as glass or plastic.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As light passes through a lens, the light is refracted.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There are two types of lenses: concave and convex.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Concave lenses are thinner in the middle than at the edges.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Convex lenses are thicker in the middle than at the edges.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2536076"/>
              </p:ext>
            </p:extLst>
          </p:nvPr>
        </p:nvGraphicFramePr>
        <p:xfrm>
          <a:off x="9523075" y="160203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Why does a lens need to made of a transparent material?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152552"/>
              </p:ext>
            </p:extLst>
          </p:nvPr>
        </p:nvGraphicFramePr>
        <p:xfrm>
          <a:off x="9523075" y="1625061"/>
          <a:ext cx="2463077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2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Think, pair, share: How is a concave lens different to a convex lens?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8501"/>
          <a:stretch/>
        </p:blipFill>
        <p:spPr>
          <a:xfrm>
            <a:off x="1019694" y="4104069"/>
            <a:ext cx="2958960" cy="229828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r="52686"/>
          <a:stretch/>
        </p:blipFill>
        <p:spPr>
          <a:xfrm>
            <a:off x="5501314" y="4104068"/>
            <a:ext cx="2718529" cy="229828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8152" y="3574774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97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-1" y="732983"/>
            <a:ext cx="95638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Convex Lenses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Convex lenses cause light rays to converge, or focus to a point.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focal point is where the light rays cross.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For a lens, the focal length is measured from the middle of the lens to the focal point.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3701529"/>
              </p:ext>
            </p:extLst>
          </p:nvPr>
        </p:nvGraphicFramePr>
        <p:xfrm>
          <a:off x="9523075" y="160203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do convex lenses do to light rays?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211343"/>
              </p:ext>
            </p:extLst>
          </p:nvPr>
        </p:nvGraphicFramePr>
        <p:xfrm>
          <a:off x="9523074" y="1613882"/>
          <a:ext cx="2463077" cy="10058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is the focal length measures for a lens?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50773"/>
          <a:stretch/>
        </p:blipFill>
        <p:spPr>
          <a:xfrm>
            <a:off x="5002530" y="2899193"/>
            <a:ext cx="4160520" cy="360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96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-1" y="732983"/>
            <a:ext cx="956381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Convex Lenses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Two types of image are produced by </a:t>
            </a:r>
            <a:r>
              <a:rPr lang="en-AU" sz="2800" dirty="0" smtClean="0"/>
              <a:t>convex lenses, </a:t>
            </a:r>
            <a:r>
              <a:rPr lang="en-AU" sz="2800" dirty="0"/>
              <a:t>depending on the distance between the object and the </a:t>
            </a:r>
            <a:r>
              <a:rPr lang="en-AU" sz="2800" dirty="0" smtClean="0"/>
              <a:t>lens.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When the object is </a:t>
            </a:r>
            <a:r>
              <a:rPr lang="en-AU" sz="2800" b="1" dirty="0"/>
              <a:t>very close</a:t>
            </a:r>
            <a:r>
              <a:rPr lang="en-AU" sz="2800" dirty="0"/>
              <a:t> to a </a:t>
            </a:r>
            <a:r>
              <a:rPr lang="en-AU" sz="2800" dirty="0" smtClean="0"/>
              <a:t>convex lens, </a:t>
            </a:r>
            <a:r>
              <a:rPr lang="en-AU" sz="2800" dirty="0"/>
              <a:t>it produces </a:t>
            </a:r>
            <a:r>
              <a:rPr lang="en-AU" sz="2800" dirty="0" smtClean="0"/>
              <a:t>a magnified and upright image.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This is the type of lens in a magnifying glass.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When the object is </a:t>
            </a:r>
            <a:r>
              <a:rPr lang="en-AU" sz="2800" b="1" dirty="0"/>
              <a:t>far from </a:t>
            </a:r>
            <a:r>
              <a:rPr lang="en-AU" sz="2800" dirty="0"/>
              <a:t>a </a:t>
            </a:r>
            <a:r>
              <a:rPr lang="en-AU" sz="2800" dirty="0" smtClean="0"/>
              <a:t>convex lens, </a:t>
            </a:r>
            <a:r>
              <a:rPr lang="en-AU" sz="2800" dirty="0"/>
              <a:t>it produces </a:t>
            </a:r>
            <a:r>
              <a:rPr lang="en-AU" sz="2800" dirty="0" smtClean="0"/>
              <a:t>a diminished and inverted.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This is how the lens in our eye forms an image.</a:t>
            </a: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5615753"/>
              </p:ext>
            </p:extLst>
          </p:nvPr>
        </p:nvGraphicFramePr>
        <p:xfrm>
          <a:off x="9523075" y="160203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does the image formed from a lens depend on?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129383"/>
              </p:ext>
            </p:extLst>
          </p:nvPr>
        </p:nvGraphicFramePr>
        <p:xfrm>
          <a:off x="9523074" y="1613882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type of image is formed from</a:t>
                      </a:r>
                      <a:r>
                        <a:rPr lang="en-AU" baseline="0" dirty="0" smtClean="0"/>
                        <a:t> the lens in our eye?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9592936"/>
              </p:ext>
            </p:extLst>
          </p:nvPr>
        </p:nvGraphicFramePr>
        <p:xfrm>
          <a:off x="9523074" y="3067561"/>
          <a:ext cx="2463077" cy="15544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If an image</a:t>
                      </a:r>
                      <a:r>
                        <a:rPr lang="en-AU" baseline="0" dirty="0" smtClean="0"/>
                        <a:t> is upright </a:t>
                      </a:r>
                      <a:r>
                        <a:rPr lang="en-AU" baseline="0" smtClean="0"/>
                        <a:t>and magnified, </a:t>
                      </a:r>
                      <a:r>
                        <a:rPr lang="en-AU" baseline="0" dirty="0" smtClean="0"/>
                        <a:t>where is the object relative to the lens?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5440" y="4795560"/>
            <a:ext cx="3666560" cy="20624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6268" y="5438592"/>
            <a:ext cx="2733675" cy="141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83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4023093" cy="584775"/>
          </a:xfrm>
          <a:prstGeom prst="homePlate">
            <a:avLst/>
          </a:prstGeom>
          <a:solidFill>
            <a:srgbClr val="00B0F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-1" y="732983"/>
            <a:ext cx="95638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 smtClean="0"/>
              <a:t>Concave Lenses</a:t>
            </a:r>
            <a:endParaRPr lang="en-A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Concave lenses cause light rays to diverge, or spread out.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light rays do not meet once they pass through the lens.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The focal point is found by extending the diverging rays back until they cross.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Images formed in concave lenses are always diminished and upright.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 smtClean="0"/>
              <a:t>Concave lenses are used in glasses to 			  correct certain sight problems.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4479194"/>
              </p:ext>
            </p:extLst>
          </p:nvPr>
        </p:nvGraphicFramePr>
        <p:xfrm>
          <a:off x="9523075" y="160203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baseline="0" dirty="0" smtClean="0"/>
                        <a:t>What do concave lenses do to light rays passing through them?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5995285"/>
              </p:ext>
            </p:extLst>
          </p:nvPr>
        </p:nvGraphicFramePr>
        <p:xfrm>
          <a:off x="9523074" y="1613882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How do you find</a:t>
                      </a:r>
                      <a:r>
                        <a:rPr lang="en-AU" baseline="0" dirty="0" smtClean="0"/>
                        <a:t> the focal length of concave lenses?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3592859"/>
              </p:ext>
            </p:extLst>
          </p:nvPr>
        </p:nvGraphicFramePr>
        <p:xfrm>
          <a:off x="9523073" y="3063376"/>
          <a:ext cx="2463077" cy="128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630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</a:t>
                      </a:r>
                      <a:r>
                        <a:rPr lang="en-AU" dirty="0" smtClean="0"/>
                        <a:t>3</a:t>
                      </a:r>
                      <a:endParaRPr lang="en-AU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What type of images</a:t>
                      </a:r>
                      <a:r>
                        <a:rPr lang="en-AU" baseline="0" dirty="0" smtClean="0"/>
                        <a:t> are always formed in a concave lens?</a:t>
                      </a:r>
                      <a:endParaRPr lang="en-A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1189"/>
          <a:stretch/>
        </p:blipFill>
        <p:spPr>
          <a:xfrm>
            <a:off x="6082969" y="4073401"/>
            <a:ext cx="3128010" cy="2731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6950" y="5252526"/>
            <a:ext cx="2952750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372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46884</TotalTime>
  <Words>1189</Words>
  <Application>Microsoft Office PowerPoint</Application>
  <PresentationFormat>Widescreen</PresentationFormat>
  <Paragraphs>168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Lenses Year 9 Physics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Science</dc:title>
  <dc:creator>Microsoft account</dc:creator>
  <cp:lastModifiedBy>Microsoft account</cp:lastModifiedBy>
  <cp:revision>776</cp:revision>
  <dcterms:created xsi:type="dcterms:W3CDTF">2017-01-28T08:32:28Z</dcterms:created>
  <dcterms:modified xsi:type="dcterms:W3CDTF">2020-07-01T05:35:06Z</dcterms:modified>
</cp:coreProperties>
</file>